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766" autoAdjust="0"/>
  </p:normalViewPr>
  <p:slideViewPr>
    <p:cSldViewPr snapToGrid="0">
      <p:cViewPr varScale="1">
        <p:scale>
          <a:sx n="66" d="100"/>
          <a:sy n="66" d="100"/>
        </p:scale>
        <p:origin x="12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349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916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566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16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018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1666-476A-B79A-CF22-D18BF3747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21FAF-0F01-956D-B3C1-F1F7F5821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FD09-1439-DEF7-CDA2-8210AE59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9FADC-E3C2-F9C7-EA1E-983BA265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7EC7-A2DA-D6DC-C685-CCB4AF9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88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1685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503-8A34-B578-56F0-D270AE1E5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5613"/>
            <a:ext cx="9144000" cy="615553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Solar Power Plant Design</a:t>
            </a:r>
            <a:endParaRPr lang="en-IN" sz="4000" b="1" dirty="0">
              <a:solidFill>
                <a:srgbClr val="FF5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BAAC7-2668-E1D7-C417-BEF221918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4" y="1256576"/>
            <a:ext cx="8559792" cy="47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EF32-D625-8449-F641-3FACB60A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58849-A772-F489-6BC5-97A0806AA4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235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3BD-C0DB-3877-ED37-6A5137B5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9C94E-CAA7-7143-357C-28EC338EAD8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123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20EE-1938-963B-46D5-969D9B03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993" y="2854547"/>
            <a:ext cx="2973746" cy="615553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Thank You 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FB3F-7D8C-E238-6F06-BB2EBD15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079" y="102984"/>
            <a:ext cx="11009486" cy="984885"/>
          </a:xfrm>
        </p:spPr>
        <p:txBody>
          <a:bodyPr/>
          <a:lstStyle/>
          <a:p>
            <a:r>
              <a:rPr lang="en-US" sz="3200" dirty="0">
                <a:solidFill>
                  <a:srgbClr val="FF5900"/>
                </a:solidFill>
              </a:rPr>
              <a:t>This Datasheet is applicable for: ELDORA VSP.72.AAA.03(AAA=295-325)</a:t>
            </a:r>
            <a:endParaRPr lang="en-IN" sz="3200" dirty="0">
              <a:solidFill>
                <a:srgbClr val="FF59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037F2-E3C9-B57D-3239-CFCD9FFA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9" y="1575223"/>
            <a:ext cx="6769063" cy="207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2AF35-DA53-1284-C752-6122D18B4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03" y="4269735"/>
            <a:ext cx="6764639" cy="1762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A4CF2-2912-7C96-8106-8B528666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829" y="1047512"/>
            <a:ext cx="3071126" cy="51210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980307-2782-B112-0773-31422960A54B}"/>
              </a:ext>
            </a:extLst>
          </p:cNvPr>
          <p:cNvSpPr txBox="1"/>
          <p:nvPr/>
        </p:nvSpPr>
        <p:spPr>
          <a:xfrm>
            <a:off x="898079" y="1091441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Electrical Data1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F080A-ECF8-A4A6-62DF-1C7847D5E074}"/>
              </a:ext>
            </a:extLst>
          </p:cNvPr>
          <p:cNvSpPr txBox="1"/>
          <p:nvPr/>
        </p:nvSpPr>
        <p:spPr>
          <a:xfrm>
            <a:off x="872300" y="3745441"/>
            <a:ext cx="480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Electrical Parameters at NOCT2</a:t>
            </a:r>
          </a:p>
        </p:txBody>
      </p:sp>
    </p:spTree>
    <p:extLst>
      <p:ext uri="{BB962C8B-B14F-4D97-AF65-F5344CB8AC3E}">
        <p14:creationId xmlns:p14="http://schemas.microsoft.com/office/powerpoint/2010/main" val="262666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B857-8546-060B-4D82-B84929E5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366008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Temperature Coefficients (Tc) </a:t>
            </a:r>
            <a:r>
              <a:rPr lang="en-US" sz="2000" b="1" dirty="0">
                <a:solidFill>
                  <a:srgbClr val="FF5900"/>
                </a:solidFill>
              </a:rPr>
              <a:t>permissible operating-conditions</a:t>
            </a:r>
            <a:endParaRPr lang="en-IN" sz="2000" b="1" dirty="0">
              <a:solidFill>
                <a:srgbClr val="FF59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29F3B9D-0EAA-8E5C-9FCC-817EF8EFE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95771"/>
                  </p:ext>
                </p:extLst>
              </p:nvPr>
            </p:nvGraphicFramePr>
            <p:xfrm>
              <a:off x="1140748" y="1388961"/>
              <a:ext cx="9044973" cy="3171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9875">
                      <a:extLst>
                        <a:ext uri="{9D8B030D-6E8A-4147-A177-3AD203B41FA5}">
                          <a16:colId xmlns:a16="http://schemas.microsoft.com/office/drawing/2014/main" val="2568429180"/>
                        </a:ext>
                      </a:extLst>
                    </a:gridCol>
                    <a:gridCol w="5175098">
                      <a:extLst>
                        <a:ext uri="{9D8B030D-6E8A-4147-A177-3AD203B41FA5}">
                          <a16:colId xmlns:a16="http://schemas.microsoft.com/office/drawing/2014/main" val="892519148"/>
                        </a:ext>
                      </a:extLst>
                    </a:gridCol>
                  </a:tblGrid>
                  <a:tr h="522529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Tc of Open Circuit Voltage (B)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- 0.31%/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20765849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Tc of Short Circuit Current (a) 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r>
                            <a:rPr lang="en-IN" dirty="0"/>
                            <a:t>.0529</a:t>
                          </a:r>
                          <a:r>
                            <a:rPr lang="en-US" dirty="0"/>
                            <a:t>/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960537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Tc of Power (V)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- 0.41%/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8692073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Maximum System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1000 V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5707773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NOCT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44/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r>
                            <a:rPr lang="en-IN" dirty="0"/>
                            <a:t> + 2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6795648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Temperature Range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- 40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r>
                            <a:rPr lang="en-IN" dirty="0"/>
                            <a:t> to + B</a:t>
                          </a:r>
                          <a:r>
                            <a:rPr lang="en-IN" baseline="0" dirty="0"/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01143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29F3B9D-0EAA-8E5C-9FCC-817EF8EFE2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95771"/>
                  </p:ext>
                </p:extLst>
              </p:nvPr>
            </p:nvGraphicFramePr>
            <p:xfrm>
              <a:off x="1140748" y="1388961"/>
              <a:ext cx="9044973" cy="3171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69875">
                      <a:extLst>
                        <a:ext uri="{9D8B030D-6E8A-4147-A177-3AD203B41FA5}">
                          <a16:colId xmlns:a16="http://schemas.microsoft.com/office/drawing/2014/main" val="2568429180"/>
                        </a:ext>
                      </a:extLst>
                    </a:gridCol>
                    <a:gridCol w="5175098">
                      <a:extLst>
                        <a:ext uri="{9D8B030D-6E8A-4147-A177-3AD203B41FA5}">
                          <a16:colId xmlns:a16="http://schemas.microsoft.com/office/drawing/2014/main" val="892519148"/>
                        </a:ext>
                      </a:extLst>
                    </a:gridCol>
                  </a:tblGrid>
                  <a:tr h="522529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Tc of Open Circuit Voltage (B)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912" t="-5814" r="-589" b="-50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765849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Tc of Short Circuit Current (a) 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912" t="-104598" r="-589" b="-4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960537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Tc of Power (V)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912" t="-204598" r="-589" b="-3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8692073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Maximum System 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1000 V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5707773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NOCT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912" t="-405747" r="-589" b="-10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6795648"/>
                      </a:ext>
                    </a:extLst>
                  </a:tr>
                  <a:tr h="529787">
                    <a:tc>
                      <a:txBody>
                        <a:bodyPr/>
                        <a:lstStyle/>
                        <a:p>
                          <a:r>
                            <a:rPr lang="en-IN" dirty="0"/>
                            <a:t>Temperature Range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912" t="-505747" r="-589" b="-2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011433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5CDA6DA-0C3B-7E71-DD7F-443BAB5E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90" y="2470833"/>
            <a:ext cx="7908311" cy="29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0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FDF3-3F96-B7C0-C5E2-146F28C0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1E06F-BF3C-175A-3E26-DF1E2092176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155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9E45C-4ED9-5BF8-90AC-1EE437DF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470" y="1432605"/>
            <a:ext cx="9223059" cy="36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72CA-B1AA-4F72-6509-DC44BB7B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Selection of no of modules/string</a:t>
            </a:r>
            <a:endParaRPr lang="en-IN" sz="3200" b="1" dirty="0">
              <a:solidFill>
                <a:srgbClr val="FF59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E36AE-39F2-254E-52DD-DD6654976838}"/>
              </a:ext>
            </a:extLst>
          </p:cNvPr>
          <p:cNvSpPr txBox="1"/>
          <p:nvPr/>
        </p:nvSpPr>
        <p:spPr>
          <a:xfrm>
            <a:off x="761967" y="118829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Procedure-I: Based on MPPT 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Procedure-2: Based on the allowable voltage rating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AED1-359B-B741-BA44-C814F603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82" y="2571750"/>
            <a:ext cx="8733757" cy="277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D05939-B070-144B-5188-3CBC681C0291}"/>
              </a:ext>
            </a:extLst>
          </p:cNvPr>
          <p:cNvSpPr txBox="1"/>
          <p:nvPr/>
        </p:nvSpPr>
        <p:spPr>
          <a:xfrm>
            <a:off x="570053" y="376705"/>
            <a:ext cx="623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Procedure - 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9DAE5-2E18-5799-6447-199B70B9A8D0}"/>
              </a:ext>
            </a:extLst>
          </p:cNvPr>
          <p:cNvSpPr txBox="1"/>
          <p:nvPr/>
        </p:nvSpPr>
        <p:spPr>
          <a:xfrm>
            <a:off x="570053" y="1291105"/>
            <a:ext cx="107423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Minimum no of modules/string = Minimum MPPT Voltage of Inverter </a:t>
            </a:r>
          </a:p>
          <a:p>
            <a:r>
              <a:rPr lang="en-IN" sz="2000" dirty="0"/>
              <a:t>                                                                 Vmp@50 </a:t>
            </a:r>
            <a:r>
              <a:rPr lang="en-IN" sz="2000" dirty="0" err="1"/>
              <a:t>deg</a:t>
            </a:r>
            <a:r>
              <a:rPr lang="en-IN" sz="2000" dirty="0"/>
              <a:t> c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D8BE0C-D704-DFFB-5A82-168DF5EC8D12}"/>
              </a:ext>
            </a:extLst>
          </p:cNvPr>
          <p:cNvCxnSpPr>
            <a:cxnSpLocks/>
          </p:cNvCxnSpPr>
          <p:nvPr/>
        </p:nvCxnSpPr>
        <p:spPr>
          <a:xfrm>
            <a:off x="4433109" y="1649129"/>
            <a:ext cx="3731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6F1A42-685A-9494-D88D-E94FFAF59FEE}"/>
              </a:ext>
            </a:extLst>
          </p:cNvPr>
          <p:cNvSpPr txBox="1"/>
          <p:nvPr/>
        </p:nvSpPr>
        <p:spPr>
          <a:xfrm>
            <a:off x="570052" y="2076069"/>
            <a:ext cx="623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Where Vmp@50 </a:t>
            </a:r>
            <a:r>
              <a:rPr lang="en-IN" sz="2000" dirty="0" err="1"/>
              <a:t>deg</a:t>
            </a:r>
            <a:r>
              <a:rPr lang="en-IN" sz="2000" dirty="0"/>
              <a:t> c=</a:t>
            </a:r>
            <a:r>
              <a:rPr lang="en-IN" sz="2000" dirty="0" err="1"/>
              <a:t>Vmp@STC</a:t>
            </a:r>
            <a:r>
              <a:rPr lang="en-IN" sz="2000" dirty="0"/>
              <a:t>  (1+a (50-T))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49828-3F7D-8C3B-9E61-97817862FADF}"/>
              </a:ext>
            </a:extLst>
          </p:cNvPr>
          <p:cNvSpPr txBox="1"/>
          <p:nvPr/>
        </p:nvSpPr>
        <p:spPr>
          <a:xfrm>
            <a:off x="570052" y="2680464"/>
            <a:ext cx="99723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Here, a is the temperature co-efficient for voltage &amp; is available in Module datasheet.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652A0-6C8B-F93F-A6B7-23285C94D8ED}"/>
              </a:ext>
            </a:extLst>
          </p:cNvPr>
          <p:cNvSpPr txBox="1"/>
          <p:nvPr/>
        </p:nvSpPr>
        <p:spPr>
          <a:xfrm>
            <a:off x="570051" y="3284859"/>
            <a:ext cx="80530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Maximum no of modules/string = </a:t>
            </a:r>
            <a:r>
              <a:rPr lang="en-US" sz="2000" dirty="0"/>
              <a:t>Maximum MPPT Voltage of Inverter</a:t>
            </a:r>
          </a:p>
          <a:p>
            <a:r>
              <a:rPr lang="en-US" sz="2000" dirty="0"/>
              <a:t>                                                                     </a:t>
            </a:r>
            <a:r>
              <a:rPr lang="en-US" sz="2000" dirty="0" err="1"/>
              <a:t>Vmp@O</a:t>
            </a:r>
            <a:r>
              <a:rPr lang="en-US" sz="2000" dirty="0"/>
              <a:t> deg C</a:t>
            </a:r>
            <a:endParaRPr lang="en-IN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A41505-40FB-FD73-0974-28FFBB4D05B5}"/>
              </a:ext>
            </a:extLst>
          </p:cNvPr>
          <p:cNvCxnSpPr>
            <a:cxnSpLocks/>
          </p:cNvCxnSpPr>
          <p:nvPr/>
        </p:nvCxnSpPr>
        <p:spPr>
          <a:xfrm>
            <a:off x="4492909" y="3641903"/>
            <a:ext cx="37318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C00607-573C-1D47-4F8D-4A443E7040D9}"/>
              </a:ext>
            </a:extLst>
          </p:cNvPr>
          <p:cNvSpPr txBox="1"/>
          <p:nvPr/>
        </p:nvSpPr>
        <p:spPr>
          <a:xfrm>
            <a:off x="570051" y="4051037"/>
            <a:ext cx="623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Where </a:t>
            </a:r>
            <a:r>
              <a:rPr lang="en-IN" sz="2000" dirty="0" err="1"/>
              <a:t>Vmp</a:t>
            </a:r>
            <a:r>
              <a:rPr lang="en-IN" sz="2000" dirty="0"/>
              <a:t>@ o </a:t>
            </a:r>
            <a:r>
              <a:rPr lang="en-IN" sz="2000" dirty="0" err="1"/>
              <a:t>degc</a:t>
            </a:r>
            <a:r>
              <a:rPr lang="en-IN" sz="2000" dirty="0"/>
              <a:t>=</a:t>
            </a:r>
            <a:r>
              <a:rPr lang="en-IN" sz="2000" dirty="0" err="1"/>
              <a:t>Vmp@stc</a:t>
            </a:r>
            <a:r>
              <a:rPr lang="en-IN" sz="2000" dirty="0"/>
              <a:t> (1+a (O-T)) </a:t>
            </a:r>
          </a:p>
        </p:txBody>
      </p:sp>
    </p:spTree>
    <p:extLst>
      <p:ext uri="{BB962C8B-B14F-4D97-AF65-F5344CB8AC3E}">
        <p14:creationId xmlns:p14="http://schemas.microsoft.com/office/powerpoint/2010/main" val="102057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857D37-B815-A362-62AA-8BC72A7E352F}"/>
              </a:ext>
            </a:extLst>
          </p:cNvPr>
          <p:cNvSpPr txBox="1"/>
          <p:nvPr/>
        </p:nvSpPr>
        <p:spPr>
          <a:xfrm>
            <a:off x="570053" y="376705"/>
            <a:ext cx="62375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Procedure - 2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E76A20-657C-A60F-628E-FEDA6B7ABBA6}"/>
              </a:ext>
            </a:extLst>
          </p:cNvPr>
          <p:cNvSpPr txBox="1"/>
          <p:nvPr/>
        </p:nvSpPr>
        <p:spPr>
          <a:xfrm>
            <a:off x="570053" y="1556087"/>
            <a:ext cx="78794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Minimum no of modules/string = Minimum MPPT Voltage of Inverter </a:t>
            </a:r>
          </a:p>
          <a:p>
            <a:r>
              <a:rPr lang="en-IN" dirty="0"/>
              <a:t>                                                             voc@50 </a:t>
            </a:r>
            <a:r>
              <a:rPr lang="en-IN" dirty="0" err="1"/>
              <a:t>deg</a:t>
            </a:r>
            <a:r>
              <a:rPr lang="en-IN" dirty="0"/>
              <a:t> C </a:t>
            </a:r>
          </a:p>
          <a:p>
            <a:endParaRPr lang="en-IN" dirty="0"/>
          </a:p>
          <a:p>
            <a:r>
              <a:rPr lang="en-IN" dirty="0"/>
              <a:t>Maximum no of modules/string = Maximum PV input Voltage </a:t>
            </a:r>
          </a:p>
          <a:p>
            <a:r>
              <a:rPr lang="en-IN" dirty="0"/>
              <a:t>                                                           voc@0 </a:t>
            </a:r>
            <a:r>
              <a:rPr lang="en-IN" dirty="0" err="1"/>
              <a:t>deg</a:t>
            </a:r>
            <a:r>
              <a:rPr lang="en-IN" dirty="0"/>
              <a:t> 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B04C6C-2F7A-3C7E-E481-CE09F39C7C27}"/>
              </a:ext>
            </a:extLst>
          </p:cNvPr>
          <p:cNvCxnSpPr/>
          <p:nvPr/>
        </p:nvCxnSpPr>
        <p:spPr>
          <a:xfrm>
            <a:off x="4004841" y="1863524"/>
            <a:ext cx="348397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0A8E4C-C914-1894-3F9F-C2E24A76B076}"/>
              </a:ext>
            </a:extLst>
          </p:cNvPr>
          <p:cNvCxnSpPr>
            <a:cxnSpLocks/>
          </p:cNvCxnSpPr>
          <p:nvPr/>
        </p:nvCxnSpPr>
        <p:spPr>
          <a:xfrm>
            <a:off x="3960475" y="2710405"/>
            <a:ext cx="29380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0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75EE-6549-7A1A-2AC6-E3D232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4558D-2583-4453-12BA-9E739B2B0F9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0" y="126164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9088038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97</TotalTime>
  <Words>239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 Math</vt:lpstr>
      <vt:lpstr>GenAITheme3-whiteBG</vt:lpstr>
      <vt:lpstr>Solar Power Plant Design</vt:lpstr>
      <vt:lpstr>This Datasheet is applicable for: ELDORA VSP.72.AAA.03(AAA=295-325)</vt:lpstr>
      <vt:lpstr>Temperature Coefficients (Tc) permissible operating-conditions</vt:lpstr>
      <vt:lpstr>PowerPoint Presentation</vt:lpstr>
      <vt:lpstr>PowerPoint Presentation</vt:lpstr>
      <vt:lpstr>Selection of no of modules/string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3</cp:revision>
  <dcterms:created xsi:type="dcterms:W3CDTF">2025-02-10T08:34:10Z</dcterms:created>
  <dcterms:modified xsi:type="dcterms:W3CDTF">2025-02-12T19:31:11Z</dcterms:modified>
</cp:coreProperties>
</file>